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69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63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0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901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143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91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569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3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244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279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91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353742-0BE1-403C-8D5A-2395799752A9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F82F93-697F-45FE-B007-1B0C361322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231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8270" y="0"/>
            <a:ext cx="5863730" cy="6858000"/>
          </a:xfrm>
          <a:prstGeom prst="rect">
            <a:avLst/>
          </a:prstGeom>
        </p:spPr>
      </p:pic>
      <p:pic>
        <p:nvPicPr>
          <p:cNvPr id="4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46521" y="3035604"/>
            <a:ext cx="3264776" cy="294018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2282" y="14396"/>
            <a:ext cx="5883157" cy="6858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417534" y="2423985"/>
            <a:ext cx="368465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1600" b="1" dirty="0" err="1">
                <a:solidFill>
                  <a:srgbClr val="FF0000"/>
                </a:solidFill>
              </a:rPr>
              <a:t>वक्रतुण्ड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महाकाय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सूर्यकोटि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समप्रभ</a:t>
            </a:r>
            <a:r>
              <a:rPr lang="en-IN" sz="1600" b="1" dirty="0">
                <a:solidFill>
                  <a:srgbClr val="FF0000"/>
                </a:solidFill>
              </a:rPr>
              <a:t> ।</a:t>
            </a:r>
            <a:br>
              <a:rPr lang="en-IN" sz="1600" b="1" dirty="0">
                <a:solidFill>
                  <a:srgbClr val="FF0000"/>
                </a:solidFill>
              </a:rPr>
            </a:br>
            <a:r>
              <a:rPr lang="en-IN" sz="1600" b="1" dirty="0" err="1">
                <a:solidFill>
                  <a:srgbClr val="FF0000"/>
                </a:solidFill>
              </a:rPr>
              <a:t>निर्विघ्नं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कुरु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मे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देव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सर्वकार्येषु</a:t>
            </a:r>
            <a:r>
              <a:rPr lang="en-IN" sz="1600" b="1" dirty="0">
                <a:solidFill>
                  <a:srgbClr val="FF0000"/>
                </a:solidFill>
              </a:rPr>
              <a:t> </a:t>
            </a:r>
            <a:r>
              <a:rPr lang="en-IN" sz="1600" b="1" dirty="0" err="1">
                <a:solidFill>
                  <a:srgbClr val="FF0000"/>
                </a:solidFill>
              </a:rPr>
              <a:t>सर्वदा</a:t>
            </a:r>
            <a:r>
              <a:rPr lang="en-IN" sz="1600" b="1" dirty="0">
                <a:solidFill>
                  <a:srgbClr val="FF0000"/>
                </a:solidFill>
              </a:rPr>
              <a:t>॥</a:t>
            </a:r>
            <a:endParaRPr lang="en-US" sz="1600" b="1" dirty="0">
              <a:solidFill>
                <a:srgbClr val="FF0000"/>
              </a:solidFill>
            </a:endParaRPr>
          </a:p>
          <a:p>
            <a:pPr algn="ctr"/>
            <a:endParaRPr lang="en-US" sz="1600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7848" y="190635"/>
            <a:ext cx="1585422" cy="1560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729" y="530050"/>
            <a:ext cx="917255" cy="4592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0139" y="540850"/>
            <a:ext cx="917255" cy="45923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3468" y="4879327"/>
            <a:ext cx="1788075" cy="163058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7566212" y="6150634"/>
            <a:ext cx="35359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u="sng" spc="-4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S</a:t>
            </a:r>
            <a:r>
              <a:rPr lang="en-US" b="1" i="1" u="sng" spc="-16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h</a:t>
            </a:r>
            <a:r>
              <a:rPr lang="en-US" b="1" i="1" u="sng" spc="-2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r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ee</a:t>
            </a:r>
            <a:r>
              <a:rPr lang="en-US" b="1" i="1" u="sng" spc="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G</a:t>
            </a:r>
            <a:r>
              <a:rPr lang="en-US" b="1" i="1" u="sng" spc="-17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a</a:t>
            </a:r>
            <a:r>
              <a:rPr lang="en-US" b="1" i="1" u="sng" spc="-1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n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r>
              <a:rPr lang="en-US" b="1" i="1" u="sng" spc="-1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s</a:t>
            </a:r>
            <a:r>
              <a:rPr lang="en-US" b="1" i="1" u="sng" spc="-17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h</a:t>
            </a:r>
            <a:r>
              <a:rPr lang="en-US" b="1" i="1" u="sng" spc="-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</a:t>
            </a:r>
            <a:r>
              <a:rPr lang="en-US" b="1" i="1" u="sng" spc="-4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P</a:t>
            </a:r>
            <a:r>
              <a:rPr lang="en-US" b="1" i="1" u="sng" spc="-16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u</a:t>
            </a:r>
            <a:r>
              <a:rPr lang="en-US" b="1" i="1" u="sng" spc="-10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j</a:t>
            </a:r>
            <a:r>
              <a:rPr lang="en-US" b="1" i="1" u="sng" spc="-18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a</a:t>
            </a:r>
            <a:r>
              <a:rPr lang="en-US" b="1" i="1" u="sng" spc="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 </a:t>
            </a:r>
            <a:r>
              <a:rPr lang="en-US" b="1" i="1" u="sng" spc="-2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C</a:t>
            </a:r>
            <a:r>
              <a:rPr lang="en-US" b="1" i="1" u="sng" spc="-18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o</a:t>
            </a:r>
            <a:r>
              <a:rPr lang="en-US" b="1" i="1" u="sng" spc="-29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m</a:t>
            </a:r>
            <a:r>
              <a:rPr lang="en-US" b="1" i="1" u="sng" spc="-31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m</a:t>
            </a:r>
            <a:r>
              <a:rPr lang="en-US" b="1" i="1" u="sng" spc="-8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i</a:t>
            </a:r>
            <a:r>
              <a:rPr lang="en-US" b="1" i="1" u="sng" spc="-5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t</a:t>
            </a:r>
            <a:r>
              <a:rPr lang="en-US" b="1" i="1" u="sng" spc="-4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t</a:t>
            </a:r>
            <a:r>
              <a:rPr lang="en-US" b="1" i="1" u="sng" spc="-210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r>
              <a:rPr lang="en-US" b="1" i="1" u="sng" spc="-195" dirty="0">
                <a:solidFill>
                  <a:srgbClr val="00B0F0"/>
                </a:solidFill>
                <a:uFill>
                  <a:solidFill>
                    <a:srgbClr val="000000"/>
                  </a:solidFill>
                </a:uFill>
                <a:latin typeface="Bodoni MT Black" panose="02070A03080606020203" pitchFamily="18" charset="0"/>
                <a:cs typeface="Cambria"/>
              </a:rPr>
              <a:t>e</a:t>
            </a:r>
            <a:endParaRPr lang="en-US" b="1" dirty="0">
              <a:solidFill>
                <a:srgbClr val="00B0F0"/>
              </a:solidFill>
              <a:latin typeface="Bodoni MT Black" panose="02070A03080606020203" pitchFamily="18" charset="0"/>
              <a:cs typeface="Cambria"/>
            </a:endParaRPr>
          </a:p>
          <a:p>
            <a:endParaRPr lang="en-US" dirty="0">
              <a:solidFill>
                <a:srgbClr val="00B0F0"/>
              </a:solidFill>
              <a:latin typeface="Bodoni MT Black" panose="02070A03080606020203" pitchFamily="18" charset="0"/>
            </a:endParaRPr>
          </a:p>
        </p:txBody>
      </p:sp>
      <p:sp>
        <p:nvSpPr>
          <p:cNvPr id="22" name="object 2"/>
          <p:cNvSpPr txBox="1"/>
          <p:nvPr/>
        </p:nvSpPr>
        <p:spPr>
          <a:xfrm>
            <a:off x="1371600" y="883500"/>
            <a:ext cx="2878176" cy="647613"/>
          </a:xfrm>
          <a:prstGeom prst="rect">
            <a:avLst/>
          </a:prstGeom>
        </p:spPr>
        <p:txBody>
          <a:bodyPr vert="horz" wrap="square" lIns="0" tIns="128270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1010"/>
              </a:spcBef>
            </a:pPr>
            <a:r>
              <a:rPr sz="1600" b="1" i="1" u="sng" spc="5" dirty="0">
                <a:solidFill>
                  <a:srgbClr val="FF0000"/>
                </a:solidFill>
                <a:uFill>
                  <a:solidFill>
                    <a:srgbClr val="000000"/>
                  </a:solidFill>
                </a:uFill>
                <a:latin typeface="Broadway" panose="04040905080B02020502" pitchFamily="82" charset="0"/>
                <a:cs typeface="Cambria"/>
              </a:rPr>
              <a:t>PROGRAMME</a:t>
            </a:r>
            <a:endParaRPr sz="1600" dirty="0">
              <a:solidFill>
                <a:srgbClr val="FF0000"/>
              </a:solidFill>
              <a:latin typeface="Broadway" panose="04040905080B02020502" pitchFamily="82" charset="0"/>
              <a:cs typeface="Cambria"/>
            </a:endParaRPr>
          </a:p>
          <a:p>
            <a:pPr algn="ctr">
              <a:lnSpc>
                <a:spcPct val="100000"/>
              </a:lnSpc>
              <a:spcBef>
                <a:spcPts val="790"/>
              </a:spcBef>
            </a:pP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07</a:t>
            </a:r>
            <a:r>
              <a:rPr lang="en-US" sz="1100" b="1" u="sng" spc="5" baseline="3000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th</a:t>
            </a: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September 2024 </a:t>
            </a:r>
            <a:r>
              <a:rPr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Saturday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893576"/>
              </p:ext>
            </p:extLst>
          </p:nvPr>
        </p:nvGraphicFramePr>
        <p:xfrm>
          <a:off x="744147" y="1589957"/>
          <a:ext cx="4494311" cy="19379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582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36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0726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spc="15" dirty="0">
                          <a:latin typeface="Avenir Next LT Pro" panose="020B0604020202020204" pitchFamily="34" charset="0"/>
                          <a:cs typeface="Arial MT"/>
                        </a:rPr>
                        <a:t>7.00 AM</a:t>
                      </a:r>
                      <a:r>
                        <a:rPr sz="800" b="0" spc="-1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Kalash</a:t>
                      </a:r>
                      <a:r>
                        <a:rPr sz="800" spc="-2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Yatra</a:t>
                      </a:r>
                      <a:endParaRPr sz="80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9014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dirty="0">
                          <a:latin typeface="Avenir Next LT Pro" panose="020B0604020202020204" pitchFamily="34" charset="0"/>
                          <a:cs typeface="Arial MT"/>
                        </a:rPr>
                        <a:t>9.30 AM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 algn="just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800" dirty="0">
                          <a:latin typeface="Avenir Next LT Pro" panose="020B0604020202020204" pitchFamily="34" charset="0"/>
                          <a:cs typeface="Arial MT"/>
                        </a:rPr>
                        <a:t>Surya Puja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569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spc="15" dirty="0">
                          <a:latin typeface="Avenir Next LT Pro" panose="020B0604020202020204" pitchFamily="34" charset="0"/>
                          <a:cs typeface="Arial MT"/>
                        </a:rPr>
                        <a:t>10.00 AM to 11.00 AM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5" dirty="0" err="1">
                          <a:latin typeface="Avenir Next LT Pro" panose="020B0604020202020204" pitchFamily="34" charset="0"/>
                          <a:cs typeface="Arial MT"/>
                        </a:rPr>
                        <a:t>Ghata</a:t>
                      </a:r>
                      <a:r>
                        <a:rPr sz="800" spc="-2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 err="1">
                          <a:latin typeface="Avenir Next LT Pro" panose="020B0604020202020204" pitchFamily="34" charset="0"/>
                          <a:cs typeface="Arial MT"/>
                        </a:rPr>
                        <a:t>Sthapana</a:t>
                      </a:r>
                      <a:r>
                        <a:rPr lang="en-US" sz="800" spc="15" dirty="0">
                          <a:latin typeface="Avenir Next LT Pro" panose="020B0604020202020204" pitchFamily="34" charset="0"/>
                          <a:cs typeface="Arial MT"/>
                        </a:rPr>
                        <a:t>, </a:t>
                      </a:r>
                      <a:r>
                        <a:rPr lang="en-US" sz="800" spc="15" dirty="0" err="1">
                          <a:latin typeface="Avenir Next LT Pro" panose="020B0604020202020204" pitchFamily="34" charset="0"/>
                          <a:cs typeface="Arial MT"/>
                        </a:rPr>
                        <a:t>Mandal</a:t>
                      </a:r>
                      <a:r>
                        <a:rPr lang="en-US" sz="800" spc="15" baseline="0" dirty="0">
                          <a:latin typeface="Avenir Next LT Pro" panose="020B0604020202020204" pitchFamily="34" charset="0"/>
                          <a:cs typeface="Arial MT"/>
                        </a:rPr>
                        <a:t> Puja</a:t>
                      </a:r>
                      <a:r>
                        <a:rPr sz="800" spc="-2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604020202020204" pitchFamily="34" charset="0"/>
                          <a:cs typeface="Arial MT"/>
                        </a:rPr>
                        <a:t>&amp;</a:t>
                      </a:r>
                      <a:r>
                        <a:rPr sz="800" spc="-1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Prana</a:t>
                      </a:r>
                      <a:r>
                        <a:rPr lang="en-US" sz="800" spc="0" baseline="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Pratishtha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098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0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11.00 AM 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0"/>
                        </a:lnSpc>
                      </a:pPr>
                      <a:r>
                        <a:rPr lang="en-US" sz="800" spc="10" dirty="0">
                          <a:latin typeface="Avenir Next LT Pro" panose="020B0604020202020204" pitchFamily="34" charset="0"/>
                          <a:cs typeface="Arial MT"/>
                        </a:rPr>
                        <a:t>Agni </a:t>
                      </a:r>
                      <a:r>
                        <a:rPr lang="en-US"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Sthapana</a:t>
                      </a:r>
                      <a:r>
                        <a:rPr lang="en-US" sz="800" spc="10" dirty="0">
                          <a:latin typeface="Avenir Next LT Pro" panose="020B0604020202020204" pitchFamily="34" charset="0"/>
                          <a:cs typeface="Arial MT"/>
                        </a:rPr>
                        <a:t>,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Sodasha</a:t>
                      </a:r>
                      <a:r>
                        <a:rPr sz="800" spc="-2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>
                          <a:latin typeface="Avenir Next LT Pro" panose="020B0604020202020204" pitchFamily="34" charset="0"/>
                          <a:cs typeface="Arial MT"/>
                        </a:rPr>
                        <a:t>Upachara</a:t>
                      </a:r>
                      <a:r>
                        <a:rPr sz="800" spc="-2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>
                          <a:latin typeface="Avenir Next LT Pro" panose="020B0604020202020204" pitchFamily="34" charset="0"/>
                          <a:cs typeface="Arial MT"/>
                        </a:rPr>
                        <a:t>Puja</a:t>
                      </a:r>
                      <a:r>
                        <a:rPr sz="800" spc="-1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604020202020204" pitchFamily="34" charset="0"/>
                          <a:cs typeface="Arial MT"/>
                        </a:rPr>
                        <a:t>&amp;</a:t>
                      </a:r>
                      <a:r>
                        <a:rPr lang="en-US" sz="800" spc="0" baseline="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604020202020204" pitchFamily="34" charset="0"/>
                          <a:cs typeface="Arial MT"/>
                        </a:rPr>
                        <a:t>Havan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1585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0"/>
                        </a:lnSpc>
                      </a:pPr>
                      <a:r>
                        <a:rPr lang="en-GB" sz="800" b="0" spc="-40" dirty="0">
                          <a:latin typeface="Avenir Next LT Pro" panose="020B0604020202020204" pitchFamily="34" charset="0"/>
                          <a:cs typeface="Arial MT"/>
                        </a:rPr>
                        <a:t>01.10 </a:t>
                      </a:r>
                      <a:r>
                        <a:rPr lang="en-US" sz="800" b="0" spc="15" dirty="0">
                          <a:latin typeface="Avenir Next LT Pro" panose="020B0604020202020204" pitchFamily="34" charset="0"/>
                          <a:cs typeface="Arial MT"/>
                        </a:rPr>
                        <a:t>PM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0"/>
                        </a:lnSpc>
                      </a:pPr>
                      <a:r>
                        <a:rPr sz="800" spc="5" dirty="0">
                          <a:latin typeface="Avenir Next LT Pro" panose="020B06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5" dirty="0">
                          <a:latin typeface="Avenir Next LT Pro" panose="020B0604020202020204" pitchFamily="34" charset="0"/>
                          <a:cs typeface="Arial MT"/>
                        </a:rPr>
                        <a:t>arti</a:t>
                      </a:r>
                      <a:r>
                        <a:rPr sz="800" spc="-1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604020202020204" pitchFamily="34" charset="0"/>
                          <a:cs typeface="Arial MT"/>
                        </a:rPr>
                        <a:t>&amp;</a:t>
                      </a:r>
                      <a:r>
                        <a:rPr sz="800" spc="-2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Puspanjali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0726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GB" sz="800" b="0" spc="10" dirty="0">
                          <a:latin typeface="Avenir Next LT Pro" panose="020B0604020202020204" pitchFamily="34" charset="0"/>
                          <a:cs typeface="Arial MT"/>
                        </a:rPr>
                        <a:t>1.30 </a:t>
                      </a:r>
                      <a:r>
                        <a:rPr lang="en-US" sz="800" b="0" spc="-25" dirty="0">
                          <a:latin typeface="Avenir Next LT Pro" panose="020B0604020202020204" pitchFamily="34" charset="0"/>
                          <a:cs typeface="Arial MT"/>
                        </a:rPr>
                        <a:t>PM </a:t>
                      </a:r>
                      <a:r>
                        <a:rPr sz="800" b="0" spc="10" dirty="0">
                          <a:latin typeface="Avenir Next LT Pro" panose="020B0604020202020204" pitchFamily="34" charset="0"/>
                          <a:cs typeface="Arial MT"/>
                        </a:rPr>
                        <a:t>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Prasad</a:t>
                      </a:r>
                      <a:r>
                        <a:rPr sz="800" spc="-3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Distribution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1589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dirty="0">
                          <a:latin typeface="Avenir Next LT Pro" panose="020B0604020202020204" pitchFamily="34" charset="0"/>
                          <a:cs typeface="Arial MT"/>
                        </a:rPr>
                        <a:t>4.20 PM 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lang="en-US" sz="800" dirty="0" err="1">
                          <a:latin typeface="Avenir Next LT Pro" panose="020B0604020202020204" pitchFamily="34" charset="0"/>
                          <a:cs typeface="Arial MT"/>
                        </a:rPr>
                        <a:t>Ganesha</a:t>
                      </a:r>
                      <a:r>
                        <a:rPr lang="en-US" sz="80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lang="en-US" sz="800" dirty="0" err="1">
                          <a:latin typeface="Avenir Next LT Pro" panose="020B0604020202020204" pitchFamily="34" charset="0"/>
                          <a:cs typeface="Arial MT"/>
                        </a:rPr>
                        <a:t>Sahashranama</a:t>
                      </a:r>
                      <a:r>
                        <a:rPr lang="en-US" sz="800" dirty="0">
                          <a:latin typeface="Avenir Next LT Pro" panose="020B0604020202020204" pitchFamily="34" charset="0"/>
                          <a:cs typeface="Arial MT"/>
                        </a:rPr>
                        <a:t> Patha, </a:t>
                      </a:r>
                      <a:r>
                        <a:rPr lang="en-US" sz="800" dirty="0" err="1">
                          <a:latin typeface="Avenir Next LT Pro" panose="020B0604020202020204" pitchFamily="34" charset="0"/>
                          <a:cs typeface="Arial MT"/>
                        </a:rPr>
                        <a:t>Yajnahuti</a:t>
                      </a:r>
                      <a:r>
                        <a:rPr lang="en-US" sz="80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4481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6.30 PM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Sandhya</a:t>
                      </a:r>
                      <a:r>
                        <a:rPr sz="800" spc="-15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5" dirty="0">
                          <a:latin typeface="Avenir Next LT Pro" panose="020B06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5" dirty="0">
                          <a:latin typeface="Avenir Next LT Pro" panose="020B0604020202020204" pitchFamily="34" charset="0"/>
                          <a:cs typeface="Arial MT"/>
                        </a:rPr>
                        <a:t>arti, </a:t>
                      </a:r>
                      <a:r>
                        <a:rPr lang="en-US" sz="800" spc="5">
                          <a:latin typeface="Avenir Next LT Pro" panose="020B0604020202020204" pitchFamily="34" charset="0"/>
                          <a:cs typeface="Arial MT"/>
                        </a:rPr>
                        <a:t>Puspanjali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8593">
                <a:tc>
                  <a:txBody>
                    <a:bodyPr/>
                    <a:lstStyle/>
                    <a:p>
                      <a:pPr marL="295275" algn="just">
                        <a:lnSpc>
                          <a:spcPts val="960"/>
                        </a:lnSpc>
                      </a:pPr>
                      <a:r>
                        <a:rPr lang="en-US" sz="800" b="0" spc="10" dirty="0">
                          <a:latin typeface="Avenir Next LT Pro" panose="020B0604020202020204" pitchFamily="34" charset="0"/>
                          <a:cs typeface="Arial MT"/>
                        </a:rPr>
                        <a:t>7.00 PM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60"/>
                        </a:lnSpc>
                      </a:pP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Pr</a:t>
                      </a:r>
                      <a:r>
                        <a:rPr lang="en-US" sz="800" spc="10" dirty="0">
                          <a:latin typeface="Avenir Next LT Pro" panose="020B0604020202020204" pitchFamily="34" charset="0"/>
                          <a:cs typeface="Arial MT"/>
                        </a:rPr>
                        <a:t>a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sad</a:t>
                      </a:r>
                      <a:r>
                        <a:rPr sz="800" spc="-30" dirty="0">
                          <a:latin typeface="Avenir Next LT Pro" panose="020B06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604020202020204" pitchFamily="34" charset="0"/>
                          <a:cs typeface="Arial MT"/>
                        </a:rPr>
                        <a:t>Distribution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88593">
                <a:tc>
                  <a:txBody>
                    <a:bodyPr/>
                    <a:lstStyle/>
                    <a:p>
                      <a:pPr marL="295275" algn="just">
                        <a:lnSpc>
                          <a:spcPts val="960"/>
                        </a:lnSpc>
                      </a:pPr>
                      <a:r>
                        <a:rPr lang="en-GB" sz="800" b="0" dirty="0">
                          <a:latin typeface="Avenir Next LT Pro" panose="020B0604020202020204" pitchFamily="34" charset="0"/>
                          <a:cs typeface="Arial MT"/>
                        </a:rPr>
                        <a:t>7.00PM Onwards</a:t>
                      </a:r>
                      <a:endParaRPr sz="800" b="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 algn="just">
                        <a:lnSpc>
                          <a:spcPts val="960"/>
                        </a:lnSpc>
                      </a:pPr>
                      <a:r>
                        <a:rPr lang="en-GB" sz="800" dirty="0">
                          <a:latin typeface="Avenir Next LT Pro" panose="020B0604020202020204" pitchFamily="34" charset="0"/>
                          <a:cs typeface="Arial MT"/>
                        </a:rPr>
                        <a:t>Cultural Programme</a:t>
                      </a:r>
                      <a:endParaRPr sz="800" dirty="0">
                        <a:latin typeface="Avenir Next LT Pro" panose="020B0604020202020204" pitchFamily="34" charset="0"/>
                        <a:cs typeface="Arial MT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389791"/>
                  </a:ext>
                </a:extLst>
              </a:tr>
            </a:tbl>
          </a:graphicData>
        </a:graphic>
      </p:graphicFrame>
      <p:sp>
        <p:nvSpPr>
          <p:cNvPr id="24" name="object 4"/>
          <p:cNvSpPr txBox="1"/>
          <p:nvPr/>
        </p:nvSpPr>
        <p:spPr>
          <a:xfrm>
            <a:off x="1637783" y="3585940"/>
            <a:ext cx="2697882" cy="18594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b="1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08</a:t>
            </a:r>
            <a:r>
              <a:rPr lang="en-US" sz="1100" b="1" u="sng" spc="-5" baseline="3000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th</a:t>
            </a:r>
            <a:r>
              <a:rPr lang="en-US" sz="1100" b="1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</a:t>
            </a:r>
            <a:r>
              <a:rPr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epte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</a:t>
            </a:r>
            <a:r>
              <a:rPr sz="1100" b="1" u="sng" spc="-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b</a:t>
            </a:r>
            <a:r>
              <a:rPr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e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r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24 </a:t>
            </a:r>
            <a:r>
              <a:rPr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US" sz="1100" b="1" u="sng" spc="1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Sunday</a:t>
            </a:r>
            <a:r>
              <a:rPr lang="en-US" sz="1100" b="1" u="sng" spc="-2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5" name="objec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902965"/>
              </p:ext>
            </p:extLst>
          </p:nvPr>
        </p:nvGraphicFramePr>
        <p:xfrm>
          <a:off x="751603" y="3830731"/>
          <a:ext cx="4534772" cy="13359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7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70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53383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sz="800" spc="15" dirty="0">
                          <a:latin typeface="Avenir Next LT Pro" panose="020B0504020202020204" pitchFamily="34" charset="0"/>
                          <a:cs typeface="Arial MT"/>
                        </a:rPr>
                        <a:t>7.00</a:t>
                      </a:r>
                      <a:r>
                        <a:rPr sz="800" spc="-3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lang="en-US" sz="800" spc="15" dirty="0">
                          <a:latin typeface="Avenir Next LT Pro" panose="020B0504020202020204" pitchFamily="34" charset="0"/>
                          <a:cs typeface="Arial MT"/>
                        </a:rPr>
                        <a:t>AM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Mangal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arti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,</a:t>
                      </a:r>
                      <a:r>
                        <a:rPr sz="80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1305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7.30 AM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Veda Patha, Surya Puja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1305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9.00 AM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Upachara</a:t>
                      </a: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 Puja &amp; </a:t>
                      </a: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Havan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0989">
                <a:tc>
                  <a:txBody>
                    <a:bodyPr/>
                    <a:lstStyle/>
                    <a:p>
                      <a:pPr marL="295275">
                        <a:lnSpc>
                          <a:spcPts val="955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01.10  00 PM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ar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ti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504020202020204" pitchFamily="34" charset="0"/>
                          <a:cs typeface="Arial MT"/>
                        </a:rPr>
                        <a:t>&amp;</a:t>
                      </a:r>
                      <a:r>
                        <a:rPr sz="800" spc="-3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504020202020204" pitchFamily="34" charset="0"/>
                          <a:cs typeface="Arial MT"/>
                        </a:rPr>
                        <a:t>Puspanjali</a:t>
                      </a:r>
                      <a:r>
                        <a:rPr lang="en-US" sz="800" spc="10">
                          <a:latin typeface="Avenir Next LT Pro" panose="020B0504020202020204" pitchFamily="34" charset="0"/>
                          <a:cs typeface="Arial MT"/>
                        </a:rPr>
                        <a:t>..followed 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by Prasad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835">
                <a:tc>
                  <a:txBody>
                    <a:bodyPr/>
                    <a:lstStyle/>
                    <a:p>
                      <a:pPr marL="295275" algn="just">
                        <a:lnSpc>
                          <a:spcPts val="944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4.20 PM Onwards</a:t>
                      </a: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55"/>
                        </a:lnSpc>
                      </a:pP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Ganeshastakam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, </a:t>
                      </a: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Sarbadebadevi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Yajnahuti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… , </a:t>
                      </a: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Ganesha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800" kern="1200" dirty="0" err="1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Suktam</a:t>
                      </a:r>
                      <a:r>
                        <a:rPr lang="en-IN" sz="800" kern="1200" dirty="0">
                          <a:solidFill>
                            <a:schemeClr val="tx1"/>
                          </a:solidFill>
                          <a:effectLst/>
                          <a:latin typeface="Avenir Next LT Pro" panose="020B0504020202020204" pitchFamily="34" charset="0"/>
                          <a:ea typeface="+mn-ea"/>
                          <a:cs typeface="+mn-cs"/>
                        </a:rPr>
                        <a:t>.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0556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6.30 PM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Sandhya</a:t>
                      </a:r>
                      <a:r>
                        <a:rPr sz="800" spc="-1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5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5" dirty="0">
                          <a:latin typeface="Avenir Next LT Pro" panose="020B0504020202020204" pitchFamily="34" charset="0"/>
                          <a:cs typeface="Arial MT"/>
                        </a:rPr>
                        <a:t>ar</a:t>
                      </a:r>
                      <a:r>
                        <a:rPr sz="800" spc="5" dirty="0">
                          <a:latin typeface="Avenir Next LT Pro" panose="020B0504020202020204" pitchFamily="34" charset="0"/>
                          <a:cs typeface="Arial MT"/>
                        </a:rPr>
                        <a:t>ti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1304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7.00 PM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Prasad</a:t>
                      </a:r>
                      <a:r>
                        <a:rPr sz="800" spc="-3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Distribution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1304">
                <a:tc>
                  <a:txBody>
                    <a:bodyPr/>
                    <a:lstStyle/>
                    <a:p>
                      <a:pPr marL="295275">
                        <a:lnSpc>
                          <a:spcPts val="940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7.00 PM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5910">
                        <a:lnSpc>
                          <a:spcPts val="940"/>
                        </a:lnSpc>
                      </a:pPr>
                      <a:r>
                        <a:rPr sz="800" spc="5" dirty="0">
                          <a:latin typeface="Avenir Next LT Pro" panose="020B0504020202020204" pitchFamily="34" charset="0"/>
                          <a:cs typeface="Arial MT"/>
                        </a:rPr>
                        <a:t>Cultural</a:t>
                      </a:r>
                      <a:r>
                        <a:rPr sz="800" spc="-2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5" dirty="0" err="1">
                          <a:latin typeface="Avenir Next LT Pro" panose="020B0504020202020204" pitchFamily="34" charset="0"/>
                          <a:cs typeface="Arial MT"/>
                        </a:rPr>
                        <a:t>Programme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26" name="object 6"/>
          <p:cNvSpPr txBox="1"/>
          <p:nvPr/>
        </p:nvSpPr>
        <p:spPr>
          <a:xfrm>
            <a:off x="1788075" y="5000908"/>
            <a:ext cx="2878595" cy="368049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endParaRPr lang="en-US" sz="1100" b="1" u="sng" spc="5" dirty="0">
              <a:uFill>
                <a:solidFill>
                  <a:srgbClr val="000000"/>
                </a:solidFill>
              </a:uFill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09</a:t>
            </a:r>
            <a:r>
              <a:rPr lang="en-US" sz="1100" b="1" u="sng" spc="5" baseline="3000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th</a:t>
            </a:r>
            <a:r>
              <a:rPr lang="en-US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-10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September</a:t>
            </a:r>
            <a:r>
              <a:rPr sz="1100" b="1" u="sng" spc="3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20</a:t>
            </a:r>
            <a:r>
              <a:rPr lang="en-US"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24</a:t>
            </a:r>
            <a:r>
              <a:rPr sz="1100" b="1" u="sng" spc="-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lang="en-GB" sz="1100" b="1" u="sng" spc="-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(</a:t>
            </a:r>
            <a:r>
              <a:rPr lang="en-GB"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lang="en-IN" sz="1100" b="1" u="sng" spc="5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Monday</a:t>
            </a:r>
            <a:r>
              <a:rPr lang="en-IN" sz="1100" b="1" u="sng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 </a:t>
            </a:r>
            <a:r>
              <a:rPr sz="1100" b="1" u="sng" spc="10" dirty="0">
                <a:uFill>
                  <a:solidFill>
                    <a:srgbClr val="000000"/>
                  </a:solidFill>
                </a:uFill>
                <a:latin typeface="Arial MT"/>
                <a:cs typeface="Arial MT"/>
              </a:rPr>
              <a:t>)</a:t>
            </a:r>
            <a:endParaRPr sz="1100" b="1" dirty="0">
              <a:latin typeface="Arial MT"/>
              <a:cs typeface="Arial MT"/>
            </a:endParaRPr>
          </a:p>
        </p:txBody>
      </p:sp>
      <p:graphicFrame>
        <p:nvGraphicFramePr>
          <p:cNvPr id="2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529548"/>
              </p:ext>
            </p:extLst>
          </p:nvPr>
        </p:nvGraphicFramePr>
        <p:xfrm>
          <a:off x="744147" y="5368957"/>
          <a:ext cx="4534772" cy="8217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9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5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1831">
                <a:tc>
                  <a:txBody>
                    <a:bodyPr/>
                    <a:lstStyle/>
                    <a:p>
                      <a:pPr marL="295275">
                        <a:lnSpc>
                          <a:spcPts val="935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7.00 AM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>
                        <a:lnSpc>
                          <a:spcPts val="935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Mangal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A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arti</a:t>
                      </a: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,</a:t>
                      </a:r>
                      <a:r>
                        <a:rPr sz="800" spc="-1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0239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7.30 AM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Veda Patha, Surya Puja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084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9.30 AM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098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Upachara</a:t>
                      </a:r>
                      <a:r>
                        <a:rPr lang="en-US" sz="800" dirty="0">
                          <a:latin typeface="Avenir Next LT Pro" panose="020B0504020202020204" pitchFamily="34" charset="0"/>
                          <a:cs typeface="Arial MT"/>
                        </a:rPr>
                        <a:t> Puja &amp; </a:t>
                      </a:r>
                      <a:r>
                        <a:rPr lang="en-US" sz="800" dirty="0" err="1">
                          <a:latin typeface="Avenir Next LT Pro" panose="020B0504020202020204" pitchFamily="34" charset="0"/>
                          <a:cs typeface="Arial MT"/>
                        </a:rPr>
                        <a:t>Havan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0239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12.30 PM 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815">
                        <a:lnSpc>
                          <a:spcPts val="935"/>
                        </a:lnSpc>
                      </a:pPr>
                      <a:r>
                        <a:rPr sz="800" b="0" spc="10" dirty="0" err="1">
                          <a:latin typeface="Avenir Next LT Pro" panose="020B0504020202020204" pitchFamily="34" charset="0"/>
                          <a:cs typeface="Arial"/>
                        </a:rPr>
                        <a:t>Purnahuti</a:t>
                      </a:r>
                      <a:r>
                        <a:rPr sz="800" b="0" spc="10" dirty="0">
                          <a:latin typeface="Avenir Next LT Pro" panose="020B0504020202020204" pitchFamily="34" charset="0"/>
                          <a:cs typeface="Arial MT"/>
                        </a:rPr>
                        <a:t>,</a:t>
                      </a:r>
                      <a:r>
                        <a:rPr sz="800" b="0" spc="-1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10" dirty="0" err="1">
                          <a:latin typeface="Avenir Next LT Pro" panose="020B0504020202020204" pitchFamily="34" charset="0"/>
                          <a:cs typeface="Arial MT"/>
                        </a:rPr>
                        <a:t>Aratee</a:t>
                      </a:r>
                      <a:r>
                        <a:rPr sz="800" spc="-25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20" dirty="0">
                          <a:latin typeface="Avenir Next LT Pro" panose="020B0504020202020204" pitchFamily="34" charset="0"/>
                          <a:cs typeface="Arial MT"/>
                        </a:rPr>
                        <a:t>&amp;</a:t>
                      </a:r>
                      <a:r>
                        <a:rPr lang="en-US" sz="800" spc="0" baseline="0" dirty="0">
                          <a:latin typeface="Avenir Next LT Pro" panose="020B0504020202020204" pitchFamily="34" charset="0"/>
                          <a:cs typeface="Arial MT"/>
                        </a:rPr>
                        <a:t> </a:t>
                      </a:r>
                      <a:r>
                        <a:rPr sz="800" spc="5" dirty="0" err="1">
                          <a:latin typeface="Avenir Next LT Pro" panose="020B0504020202020204" pitchFamily="34" charset="0"/>
                          <a:cs typeface="Arial MT"/>
                        </a:rPr>
                        <a:t>Puspanjali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2316">
                <a:tc>
                  <a:txBody>
                    <a:bodyPr/>
                    <a:lstStyle/>
                    <a:p>
                      <a:pPr marL="295275">
                        <a:lnSpc>
                          <a:spcPts val="944"/>
                        </a:lnSpc>
                      </a:pPr>
                      <a:r>
                        <a:rPr sz="800" spc="10" dirty="0">
                          <a:latin typeface="Avenir Next LT Pro" panose="020B0504020202020204" pitchFamily="34" charset="0"/>
                          <a:cs typeface="Arial MT"/>
                        </a:rPr>
                        <a:t>1</a:t>
                      </a:r>
                      <a:r>
                        <a:rPr lang="en-US" sz="800" spc="10" dirty="0">
                          <a:latin typeface="Avenir Next LT Pro" panose="020B0504020202020204" pitchFamily="34" charset="0"/>
                          <a:cs typeface="Arial MT"/>
                        </a:rPr>
                        <a:t>.30PM  Onwards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7180">
                        <a:lnSpc>
                          <a:spcPts val="944"/>
                        </a:lnSpc>
                      </a:pPr>
                      <a:r>
                        <a:rPr sz="800" spc="10" dirty="0" err="1">
                          <a:latin typeface="Avenir Next LT Pro" panose="020B0504020202020204" pitchFamily="34" charset="0"/>
                          <a:cs typeface="Arial MT"/>
                        </a:rPr>
                        <a:t>Visarjan</a:t>
                      </a:r>
                      <a:r>
                        <a:rPr lang="en-GB" sz="800" spc="10" dirty="0">
                          <a:latin typeface="Avenir Next LT Pro" panose="020B0504020202020204" pitchFamily="34" charset="0"/>
                          <a:cs typeface="Arial MT"/>
                        </a:rPr>
                        <a:t> …followed by Prasad</a:t>
                      </a:r>
                      <a:endParaRPr sz="800" dirty="0">
                        <a:latin typeface="Avenir Next LT Pro" panose="020B0504020202020204" pitchFamily="34" charset="0"/>
                        <a:cs typeface="Arial MT"/>
                      </a:endParaRPr>
                    </a:p>
                  </a:txBody>
                  <a:tcPr marL="0" marR="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28" name="Picture 2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63477"/>
            <a:ext cx="1687286" cy="1466486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668" y="422355"/>
            <a:ext cx="917255" cy="45923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49777" y="358588"/>
            <a:ext cx="1356000" cy="1064851"/>
          </a:xfrm>
          <a:prstGeom prst="rect">
            <a:avLst/>
          </a:prstGeom>
        </p:spPr>
      </p:pic>
      <p:pic>
        <p:nvPicPr>
          <p:cNvPr id="39" name="Picture 3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V="1">
            <a:off x="228600" y="6332366"/>
            <a:ext cx="5365370" cy="333507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768879" y="1786073"/>
            <a:ext cx="49785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pc="-114" dirty="0">
                <a:solidFill>
                  <a:srgbClr val="00B050"/>
                </a:solidFill>
                <a:latin typeface="Algerian" panose="04020705040A02060702" pitchFamily="82" charset="0"/>
              </a:rPr>
              <a:t>O</a:t>
            </a:r>
            <a:r>
              <a:rPr lang="en-US" sz="2400" spc="-400" dirty="0">
                <a:solidFill>
                  <a:srgbClr val="00B050"/>
                </a:solidFill>
                <a:latin typeface="Algerian" panose="04020705040A02060702" pitchFamily="82" charset="0"/>
              </a:rPr>
              <a:t>m</a:t>
            </a:r>
            <a:r>
              <a:rPr lang="en-US" sz="2400" spc="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-55" dirty="0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45" dirty="0">
                <a:solidFill>
                  <a:srgbClr val="00B050"/>
                </a:solidFill>
                <a:latin typeface="Algerian" panose="04020705040A02060702" pitchFamily="82" charset="0"/>
              </a:rPr>
              <a:t>hr</a:t>
            </a:r>
            <a:r>
              <a:rPr lang="en-US" sz="2400" spc="-280" dirty="0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-260" dirty="0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-40" dirty="0" err="1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80" dirty="0" err="1">
                <a:solidFill>
                  <a:srgbClr val="00B050"/>
                </a:solidFill>
                <a:latin typeface="Algerian" panose="04020705040A02060702" pitchFamily="82" charset="0"/>
              </a:rPr>
              <a:t>r</a:t>
            </a:r>
            <a:r>
              <a:rPr lang="en-US" sz="2400" spc="-260" dirty="0" err="1">
                <a:solidFill>
                  <a:srgbClr val="00B050"/>
                </a:solidFill>
                <a:latin typeface="Algerian" panose="04020705040A02060702" pitchFamily="82" charset="0"/>
              </a:rPr>
              <a:t>ee</a:t>
            </a:r>
            <a:r>
              <a:rPr lang="en-US" sz="2400" spc="2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15" dirty="0" err="1">
                <a:solidFill>
                  <a:srgbClr val="00B050"/>
                </a:solidFill>
                <a:latin typeface="Algerian" panose="04020705040A02060702" pitchFamily="82" charset="0"/>
              </a:rPr>
              <a:t>G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200" dirty="0" err="1">
                <a:solidFill>
                  <a:srgbClr val="00B050"/>
                </a:solidFill>
                <a:latin typeface="Algerian" panose="04020705040A02060702" pitchFamily="82" charset="0"/>
              </a:rPr>
              <a:t>n</a:t>
            </a:r>
            <a:r>
              <a:rPr lang="en-US" sz="2400" spc="-280" dirty="0" err="1">
                <a:solidFill>
                  <a:srgbClr val="00B050"/>
                </a:solidFill>
                <a:latin typeface="Algerian" panose="04020705040A02060702" pitchFamily="82" charset="0"/>
              </a:rPr>
              <a:t>e</a:t>
            </a:r>
            <a:r>
              <a:rPr lang="en-US" sz="2400" spc="-200" dirty="0" err="1">
                <a:solidFill>
                  <a:srgbClr val="00B050"/>
                </a:solidFill>
                <a:latin typeface="Algerian" panose="04020705040A02060702" pitchFamily="82" charset="0"/>
              </a:rPr>
              <a:t>s</a:t>
            </a:r>
            <a:r>
              <a:rPr lang="en-US" sz="2400" spc="-22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6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160" dirty="0" err="1">
                <a:solidFill>
                  <a:srgbClr val="00B050"/>
                </a:solidFill>
                <a:latin typeface="Algerian" panose="04020705040A02060702" pitchFamily="82" charset="0"/>
              </a:rPr>
              <a:t>y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20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r>
              <a:rPr lang="en-US" sz="2400" spc="85" dirty="0" err="1">
                <a:solidFill>
                  <a:srgbClr val="00B050"/>
                </a:solidFill>
                <a:latin typeface="Algerian" panose="04020705040A02060702" pitchFamily="82" charset="0"/>
              </a:rPr>
              <a:t>N</a:t>
            </a:r>
            <a:r>
              <a:rPr lang="en-US" sz="2400" spc="-245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420" dirty="0" err="1">
                <a:solidFill>
                  <a:srgbClr val="00B050"/>
                </a:solidFill>
                <a:latin typeface="Algerian" panose="04020705040A02060702" pitchFamily="82" charset="0"/>
              </a:rPr>
              <a:t>m</a:t>
            </a:r>
            <a:r>
              <a:rPr lang="en-US" sz="2400" spc="-229" dirty="0" err="1">
                <a:solidFill>
                  <a:srgbClr val="00B050"/>
                </a:solidFill>
                <a:latin typeface="Algerian" panose="04020705040A02060702" pitchFamily="82" charset="0"/>
              </a:rPr>
              <a:t>a</a:t>
            </a:r>
            <a:r>
              <a:rPr lang="en-US" sz="2400" spc="-225" dirty="0" err="1">
                <a:solidFill>
                  <a:srgbClr val="00B050"/>
                </a:solidFill>
                <a:latin typeface="Algerian" panose="04020705040A02060702" pitchFamily="82" charset="0"/>
              </a:rPr>
              <a:t>h</a:t>
            </a:r>
            <a:r>
              <a:rPr lang="en-US" sz="2400" spc="-225" dirty="0">
                <a:solidFill>
                  <a:srgbClr val="00B050"/>
                </a:solidFill>
                <a:latin typeface="Algerian" panose="04020705040A02060702" pitchFamily="82" charset="0"/>
              </a:rPr>
              <a:t> </a:t>
            </a:r>
            <a:endParaRPr lang="en-US" sz="2400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8B7CECA0-7420-4441-ABD3-1C63B827200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174" y="4879328"/>
            <a:ext cx="1788075" cy="1630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5934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</TotalTime>
  <Words>207</Words>
  <Application>Microsoft Office PowerPoint</Application>
  <PresentationFormat>Widescreen</PresentationFormat>
  <Paragraphs>54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Algerian</vt:lpstr>
      <vt:lpstr>Arial</vt:lpstr>
      <vt:lpstr>Arial MT</vt:lpstr>
      <vt:lpstr>Avenir Next LT Pro</vt:lpstr>
      <vt:lpstr>Bodoni MT Black</vt:lpstr>
      <vt:lpstr>Broadway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P614</dc:creator>
  <cp:lastModifiedBy>GOPAL CHANDRA SATAPATHY</cp:lastModifiedBy>
  <cp:revision>47</cp:revision>
  <dcterms:created xsi:type="dcterms:W3CDTF">2022-08-27T15:26:18Z</dcterms:created>
  <dcterms:modified xsi:type="dcterms:W3CDTF">2024-09-03T11:13:42Z</dcterms:modified>
</cp:coreProperties>
</file>